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810" r:id="rId1"/>
  </p:sldMasterIdLst>
  <p:notesMasterIdLst>
    <p:notesMasterId r:id="rId30"/>
  </p:notesMasterIdLst>
  <p:sldIdLst>
    <p:sldId id="256" r:id="rId2"/>
    <p:sldId id="262" r:id="rId3"/>
    <p:sldId id="263" r:id="rId4"/>
    <p:sldId id="299" r:id="rId5"/>
    <p:sldId id="260" r:id="rId6"/>
    <p:sldId id="300" r:id="rId7"/>
    <p:sldId id="265" r:id="rId8"/>
    <p:sldId id="309" r:id="rId9"/>
    <p:sldId id="308" r:id="rId10"/>
    <p:sldId id="266" r:id="rId11"/>
    <p:sldId id="311" r:id="rId12"/>
    <p:sldId id="275" r:id="rId13"/>
    <p:sldId id="267" r:id="rId14"/>
    <p:sldId id="272" r:id="rId15"/>
    <p:sldId id="276" r:id="rId16"/>
    <p:sldId id="268" r:id="rId17"/>
    <p:sldId id="312" r:id="rId18"/>
    <p:sldId id="313" r:id="rId19"/>
    <p:sldId id="269" r:id="rId20"/>
    <p:sldId id="270" r:id="rId21"/>
    <p:sldId id="273" r:id="rId22"/>
    <p:sldId id="301" r:id="rId23"/>
    <p:sldId id="278" r:id="rId24"/>
    <p:sldId id="279" r:id="rId25"/>
    <p:sldId id="280" r:id="rId26"/>
    <p:sldId id="282" r:id="rId27"/>
    <p:sldId id="298" r:id="rId28"/>
    <p:sldId id="310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Раиса Станкова" initials="РС" lastIdx="1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8162" autoAdjust="0"/>
    <p:restoredTop sz="91700" autoAdjust="0"/>
  </p:normalViewPr>
  <p:slideViewPr>
    <p:cSldViewPr>
      <p:cViewPr>
        <p:scale>
          <a:sx n="70" d="100"/>
          <a:sy n="70" d="100"/>
        </p:scale>
        <p:origin x="-402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50BBF5-32F9-40A6-BD1F-85AA391CB9C0}" type="datetimeFigureOut">
              <a:rPr lang="ru-RU" smtClean="0"/>
              <a:t>16.11.2021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D030F7-58F9-4A92-A656-BE2645A999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60802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D030F7-58F9-4A92-A656-BE2645A99965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83206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D030F7-58F9-4A92-A656-BE2645A99965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64003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D030F7-58F9-4A92-A656-BE2645A99965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39029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D030F7-58F9-4A92-A656-BE2645A99965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95082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D030F7-58F9-4A92-A656-BE2645A99965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29434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D030F7-58F9-4A92-A656-BE2645A99965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3126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D030F7-58F9-4A92-A656-BE2645A99965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943509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D030F7-58F9-4A92-A656-BE2645A99965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213313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D030F7-58F9-4A92-A656-BE2645A99965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587142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D030F7-58F9-4A92-A656-BE2645A99965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9616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D030F7-58F9-4A92-A656-BE2645A99965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70522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D030F7-58F9-4A92-A656-BE2645A99965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114304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D030F7-58F9-4A92-A656-BE2645A99965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57698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D030F7-58F9-4A92-A656-BE2645A99965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354563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D030F7-58F9-4A92-A656-BE2645A99965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72166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D030F7-58F9-4A92-A656-BE2645A99965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24529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D030F7-58F9-4A92-A656-BE2645A99965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05909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D030F7-58F9-4A92-A656-BE2645A99965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65611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D030F7-58F9-4A92-A656-BE2645A99965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84037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D030F7-58F9-4A92-A656-BE2645A99965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91696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D030F7-58F9-4A92-A656-BE2645A99965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017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D030F7-58F9-4A92-A656-BE2645A99965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79757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E92D53-C52D-4C3F-90F1-3243D86E5FBD}" type="datetimeFigureOut">
              <a:rPr lang="fr-FR" smtClean="0"/>
              <a:pPr>
                <a:defRPr/>
              </a:pPr>
              <a:t>16/11/2021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EDBB8-DB39-4D4E-B20E-CE3ADCE3B7F3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E92D53-C52D-4C3F-90F1-3243D86E5FBD}" type="datetimeFigureOut">
              <a:rPr lang="fr-FR" smtClean="0"/>
              <a:pPr>
                <a:defRPr/>
              </a:pPr>
              <a:t>16/11/2021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EDBB8-DB39-4D4E-B20E-CE3ADCE3B7F3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E92D53-C52D-4C3F-90F1-3243D86E5FBD}" type="datetimeFigureOut">
              <a:rPr lang="fr-FR" smtClean="0"/>
              <a:pPr>
                <a:defRPr/>
              </a:pPr>
              <a:t>16/11/2021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EDBB8-DB39-4D4E-B20E-CE3ADCE3B7F3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E92D53-C52D-4C3F-90F1-3243D86E5FBD}" type="datetimeFigureOut">
              <a:rPr lang="fr-FR" smtClean="0"/>
              <a:pPr>
                <a:defRPr/>
              </a:pPr>
              <a:t>16/11/2021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EDBB8-DB39-4D4E-B20E-CE3ADCE3B7F3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E92D53-C52D-4C3F-90F1-3243D86E5FBD}" type="datetimeFigureOut">
              <a:rPr lang="fr-FR" smtClean="0"/>
              <a:pPr>
                <a:defRPr/>
              </a:pPr>
              <a:t>16/11/2021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EDBB8-DB39-4D4E-B20E-CE3ADCE3B7F3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E92D53-C52D-4C3F-90F1-3243D86E5FBD}" type="datetimeFigureOut">
              <a:rPr lang="fr-FR" smtClean="0"/>
              <a:pPr>
                <a:defRPr/>
              </a:pPr>
              <a:t>16/11/2021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EDBB8-DB39-4D4E-B20E-CE3ADCE3B7F3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E92D53-C52D-4C3F-90F1-3243D86E5FBD}" type="datetimeFigureOut">
              <a:rPr lang="fr-FR" smtClean="0"/>
              <a:pPr>
                <a:defRPr/>
              </a:pPr>
              <a:t>16/11/2021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EDBB8-DB39-4D4E-B20E-CE3ADCE3B7F3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E92D53-C52D-4C3F-90F1-3243D86E5FBD}" type="datetimeFigureOut">
              <a:rPr lang="fr-FR" smtClean="0"/>
              <a:pPr>
                <a:defRPr/>
              </a:pPr>
              <a:t>16/11/2021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EDBB8-DB39-4D4E-B20E-CE3ADCE3B7F3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E92D53-C52D-4C3F-90F1-3243D86E5FBD}" type="datetimeFigureOut">
              <a:rPr lang="fr-FR" smtClean="0"/>
              <a:pPr>
                <a:defRPr/>
              </a:pPr>
              <a:t>16/11/2021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EDBB8-DB39-4D4E-B20E-CE3ADCE3B7F3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E92D53-C52D-4C3F-90F1-3243D86E5FBD}" type="datetimeFigureOut">
              <a:rPr lang="fr-FR" smtClean="0"/>
              <a:pPr>
                <a:defRPr/>
              </a:pPr>
              <a:t>16/11/2021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EDBB8-DB39-4D4E-B20E-CE3ADCE3B7F3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E92D53-C52D-4C3F-90F1-3243D86E5FBD}" type="datetimeFigureOut">
              <a:rPr lang="fr-FR" smtClean="0"/>
              <a:pPr>
                <a:defRPr/>
              </a:pPr>
              <a:t>16/11/2021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EDBB8-DB39-4D4E-B20E-CE3ADCE3B7F3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fld id="{43E92D53-C52D-4C3F-90F1-3243D86E5FBD}" type="datetimeFigureOut">
              <a:rPr lang="fr-FR" smtClean="0"/>
              <a:pPr>
                <a:defRPr/>
              </a:pPr>
              <a:t>16/11/2021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4BEDBB8-DB39-4D4E-B20E-CE3ADCE3B7F3}" type="slidenum">
              <a:rPr lang="fr-FR" smtClean="0"/>
              <a:pPr/>
              <a:t>‹#›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1" r:id="rId1"/>
    <p:sldLayoutId id="2147483812" r:id="rId2"/>
    <p:sldLayoutId id="2147483813" r:id="rId3"/>
    <p:sldLayoutId id="2147483814" r:id="rId4"/>
    <p:sldLayoutId id="2147483815" r:id="rId5"/>
    <p:sldLayoutId id="2147483816" r:id="rId6"/>
    <p:sldLayoutId id="2147483817" r:id="rId7"/>
    <p:sldLayoutId id="2147483818" r:id="rId8"/>
    <p:sldLayoutId id="2147483819" r:id="rId9"/>
    <p:sldLayoutId id="2147483820" r:id="rId10"/>
    <p:sldLayoutId id="214748382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27.jpeg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microsoft.com/office/2007/relationships/hdphoto" Target="../media/hdphoto3.wdp"/><Relationship Id="rId4" Type="http://schemas.openxmlformats.org/officeDocument/2006/relationships/image" Target="../media/image3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Sous-titre 2"/>
          <p:cNvSpPr>
            <a:spLocks noGrp="1"/>
          </p:cNvSpPr>
          <p:nvPr>
            <p:ph type="subTitle" idx="1"/>
          </p:nvPr>
        </p:nvSpPr>
        <p:spPr>
          <a:xfrm>
            <a:off x="903355" y="643999"/>
            <a:ext cx="7247303" cy="912793"/>
          </a:xfrm>
        </p:spPr>
        <p:txBody>
          <a:bodyPr>
            <a:normAutofit/>
          </a:bodyPr>
          <a:lstStyle/>
          <a:p>
            <a:pPr algn="ctr"/>
            <a:r>
              <a:rPr lang="ru-RU" sz="28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Отчет Совета Ветеранов за 2020 – 2021 </a:t>
            </a:r>
            <a:r>
              <a:rPr lang="ru-RU" sz="2800" b="1" i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гг.</a:t>
            </a:r>
            <a:endParaRPr lang="fr-FR" sz="2800" b="1" i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 descr="DSC_0006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628800"/>
            <a:ext cx="7247303" cy="4810848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2084597" y="182334"/>
            <a:ext cx="48848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Бабушкин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 bwMode="auto">
          <a:xfrm>
            <a:off x="480805" y="460774"/>
            <a:ext cx="7776864" cy="908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Закупили 150 подарков участникам ВОВ, труженикам тыла, детям войны, вручили 8-9 мая 2021 г. Совместно с КДЦ « Снежный» поздравили ветеранов Великой Отечественной войны. Такую же работу провели и в 2020 году</a:t>
            </a:r>
          </a:p>
          <a:p>
            <a:r>
              <a:rPr lang="ru-RU" sz="1600" b="1" dirty="0">
                <a:latin typeface="+mn-lt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BCD4B182-EA14-4863-B0B2-E219E03BB98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54"/>
          <a:stretch/>
        </p:blipFill>
        <p:spPr>
          <a:xfrm rot="5400000">
            <a:off x="353135" y="2606437"/>
            <a:ext cx="3630036" cy="3367534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0C86CF7C-20FC-4CB8-B3E5-B3E8DA19539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50356" y="2066468"/>
            <a:ext cx="4452109" cy="4008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684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C16C65A6-59C1-47BF-92E9-E0C1DCF521C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53336" cy="4785712"/>
          </a:xfrm>
        </p:spPr>
        <p:txBody>
          <a:bodyPr>
            <a:noAutofit/>
          </a:bodyPr>
          <a:lstStyle/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инициативе члена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Совета ветеранов 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Целовальниковой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Д.З. 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>
              <a:buNone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22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июня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 3 сентября  2021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г.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проведена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акция памяти -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велоавтопробег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 возложением цветов у мемориала воинам-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мысовчанам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погибшим в годы  ВОВ, герою Советского Союза Быстрых Б.С.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осетили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ветеранов ВОВ Колесникова Н.А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.,</a:t>
            </a:r>
          </a:p>
          <a:p>
            <a:pPr marL="45720" indent="0">
              <a:buNone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Балдина Д.И., Николенко И.Л.</a:t>
            </a:r>
          </a:p>
          <a:p>
            <a:pPr marL="45720" indent="0" algn="ctr">
              <a:buNone/>
            </a:pP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Публикации в СМИ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Член Союза журналистов России, заслуженный работник культуры Бурятии 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Целовальникова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Д.З. написала статью в газету « Бурятия» о детях войны « Ненавистная война» от 18.06.2021 г. « Дорога к победе» от 09.06.2021 г. Об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Осуховской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Н.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Статья в газету «Байкальские огни» на юбилей 95 лет ВОВ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Балдина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сентябрь 2021 г.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Статья в « Байкальские огни» на юбилей почетного жителя города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Буцких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П. август 2021 г.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Статья в « Байкальские огни» к юбилею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бывшего председателя Совета ветеранов Андреевой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К.Т.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Апрель 2021 г.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3367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199" y="6356350"/>
            <a:ext cx="2451085" cy="365125"/>
          </a:xfrm>
        </p:spPr>
        <p:txBody>
          <a:bodyPr/>
          <a:lstStyle/>
          <a:p>
            <a:r>
              <a:rPr lang="ru-RU" b="1" dirty="0">
                <a:solidFill>
                  <a:schemeClr val="tx1"/>
                </a:solidFill>
              </a:rPr>
              <a:t>16</a:t>
            </a:r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878228"/>
            <a:ext cx="8229600" cy="5309388"/>
          </a:xfrm>
        </p:spPr>
        <p:txBody>
          <a:bodyPr>
            <a:normAutofit/>
          </a:bodyPr>
          <a:lstStyle/>
          <a:p>
            <a:pPr algn="l"/>
            <a:r>
              <a:rPr lang="ru-RU" sz="2000" b="1" dirty="0">
                <a:latin typeface="+mn-lt"/>
                <a:cs typeface="Times New Roman" panose="02020603050405020304" pitchFamily="18" charset="0"/>
              </a:rPr>
              <a:t>Культурно-досуговая работа Совета ветеранов строится в тесном взаимодействии с администрацией поселения, учреждениями культуры района, образовательными организациями, носит плановый и систематический характер и направлена на </a:t>
            </a:r>
            <a:r>
              <a:rPr lang="ru-RU" sz="2000" b="1" dirty="0" smtClean="0">
                <a:latin typeface="+mn-lt"/>
                <a:cs typeface="Times New Roman" panose="02020603050405020304" pitchFamily="18" charset="0"/>
              </a:rPr>
              <a:t>:</a:t>
            </a:r>
            <a:br>
              <a:rPr lang="ru-RU" sz="2000" b="1" dirty="0" smtClean="0">
                <a:latin typeface="+mn-lt"/>
                <a:cs typeface="Times New Roman" panose="02020603050405020304" pitchFamily="18" charset="0"/>
              </a:rPr>
            </a:br>
            <a:r>
              <a:rPr lang="ru-RU" sz="2000" b="1" dirty="0">
                <a:latin typeface="+mn-lt"/>
                <a:cs typeface="Times New Roman" panose="02020603050405020304" pitchFamily="18" charset="0"/>
              </a:rPr>
              <a:t/>
            </a:r>
            <a:br>
              <a:rPr lang="ru-RU" sz="2000" b="1" dirty="0">
                <a:latin typeface="+mn-lt"/>
                <a:cs typeface="Times New Roman" panose="02020603050405020304" pitchFamily="18" charset="0"/>
              </a:rPr>
            </a:br>
            <a:r>
              <a:rPr lang="ru-RU" sz="2000" b="1" dirty="0">
                <a:latin typeface="+mn-lt"/>
                <a:cs typeface="Times New Roman" panose="02020603050405020304" pitchFamily="18" charset="0"/>
              </a:rPr>
              <a:t>* вовлечение пожилых людей в активную культурно-творческую деятельность</a:t>
            </a:r>
            <a:r>
              <a:rPr lang="ru-RU" sz="2000" b="1" dirty="0" smtClean="0">
                <a:latin typeface="+mn-lt"/>
                <a:cs typeface="Times New Roman" panose="02020603050405020304" pitchFamily="18" charset="0"/>
              </a:rPr>
              <a:t>;</a:t>
            </a:r>
            <a:br>
              <a:rPr lang="ru-RU" sz="2000" b="1" dirty="0" smtClean="0">
                <a:latin typeface="+mn-lt"/>
                <a:cs typeface="Times New Roman" panose="02020603050405020304" pitchFamily="18" charset="0"/>
              </a:rPr>
            </a:br>
            <a:r>
              <a:rPr lang="ru-RU" sz="2000" b="1" dirty="0">
                <a:latin typeface="+mn-lt"/>
                <a:cs typeface="Times New Roman" panose="02020603050405020304" pitchFamily="18" charset="0"/>
              </a:rPr>
              <a:t/>
            </a:r>
            <a:br>
              <a:rPr lang="ru-RU" sz="2000" b="1" dirty="0">
                <a:latin typeface="+mn-lt"/>
                <a:cs typeface="Times New Roman" panose="02020603050405020304" pitchFamily="18" charset="0"/>
              </a:rPr>
            </a:br>
            <a:r>
              <a:rPr lang="ru-RU" sz="2000" b="1" dirty="0">
                <a:latin typeface="+mn-lt"/>
                <a:cs typeface="Times New Roman" panose="02020603050405020304" pitchFamily="18" charset="0"/>
              </a:rPr>
              <a:t>* </a:t>
            </a:r>
            <a:r>
              <a:rPr lang="ru-RU" sz="2000" dirty="0">
                <a:latin typeface="+mn-lt"/>
                <a:cs typeface="Times New Roman" panose="02020603050405020304" pitchFamily="18" charset="0"/>
              </a:rPr>
              <a:t>с</a:t>
            </a:r>
            <a:r>
              <a:rPr lang="ru-RU" sz="2000" b="1" dirty="0" smtClean="0">
                <a:latin typeface="+mn-lt"/>
                <a:cs typeface="Times New Roman" panose="02020603050405020304" pitchFamily="18" charset="0"/>
              </a:rPr>
              <a:t>овершенствование </a:t>
            </a:r>
            <a:r>
              <a:rPr lang="ru-RU" sz="2000" b="1" dirty="0">
                <a:latin typeface="+mn-lt"/>
                <a:cs typeface="Times New Roman" panose="02020603050405020304" pitchFamily="18" charset="0"/>
              </a:rPr>
              <a:t>организации досуга и удовлетворение духовных запросов пожилых людей, обеспечение преемственности исторического, культурного наследия от старшего поколения молодым, детям.</a:t>
            </a:r>
            <a:endParaRPr lang="ru-RU" sz="2000" dirty="0"/>
          </a:p>
        </p:txBody>
      </p:sp>
      <p:sp>
        <p:nvSpPr>
          <p:cNvPr id="6" name="Titre 1"/>
          <p:cNvSpPr txBox="1">
            <a:spLocks/>
          </p:cNvSpPr>
          <p:nvPr/>
        </p:nvSpPr>
        <p:spPr bwMode="auto">
          <a:xfrm>
            <a:off x="2615464" y="188640"/>
            <a:ext cx="6388820" cy="68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fontAlgn="auto">
              <a:spcAft>
                <a:spcPts val="0"/>
              </a:spcAft>
              <a:defRPr/>
            </a:pPr>
            <a:r>
              <a:rPr lang="ru-RU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Культурно-массовая работа</a:t>
            </a:r>
            <a:endParaRPr lang="fr-FR" sz="1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BF6C8475-231E-468B-8B75-A2A0CBA0A2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900708" y="3406505"/>
            <a:ext cx="2248338" cy="1686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595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7346317" y="6721476"/>
            <a:ext cx="2735350" cy="365125"/>
          </a:xfrm>
        </p:spPr>
        <p:txBody>
          <a:bodyPr/>
          <a:lstStyle/>
          <a:p>
            <a:r>
              <a:rPr lang="ru-RU" b="1" dirty="0">
                <a:solidFill>
                  <a:schemeClr val="tx1"/>
                </a:solidFill>
              </a:rPr>
              <a:t>7</a:t>
            </a:r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 bwMode="auto">
          <a:xfrm>
            <a:off x="467544" y="385971"/>
            <a:ext cx="8246448" cy="295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ru-RU" sz="1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Культурно-досуговая </a:t>
            </a:r>
            <a:r>
              <a:rPr lang="ru-RU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</a:t>
            </a:r>
          </a:p>
          <a:p>
            <a:r>
              <a:rPr lang="ru-RU" sz="1600" b="1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Музыкальная гостиная «О , русский романс, восхищаюсь тобой»( музей 07.02.2020 г).Рождественские посиделки 07.01.2020 г. Ретро выставка « Это было недавно-это было давно» 20.01.2021 г</a:t>
            </a:r>
            <a:r>
              <a:rPr lang="ru-RU" sz="1600" b="1" dirty="0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. Проведение </a:t>
            </a:r>
            <a:r>
              <a:rPr lang="ru-RU" sz="1600" b="1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Масленицы в ТОС « Березка»13.3.2021 г.</a:t>
            </a:r>
            <a:endParaRPr lang="ru-RU" sz="3600" b="1" dirty="0">
              <a:solidFill>
                <a:srgbClr val="002060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F82F9CD2-3255-405B-9A26-A3EF6804D02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424908"/>
            <a:ext cx="3609560" cy="279684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4DB2CEE2-BD46-4B5F-A2C2-3DF684A0ADA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331639" y="4396080"/>
            <a:ext cx="3080961" cy="2310721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BFE0ED32-B20D-4D60-AF9B-FFFAC62165A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66639" y="4712496"/>
            <a:ext cx="2283844" cy="171288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6866CE15-95B2-425F-8E31-BC38AEDCF0A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848" y="1401376"/>
            <a:ext cx="3937577" cy="2843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473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735350" cy="365125"/>
          </a:xfrm>
        </p:spPr>
        <p:txBody>
          <a:bodyPr/>
          <a:lstStyle/>
          <a:p>
            <a:r>
              <a:rPr lang="ru-RU" b="1" dirty="0">
                <a:solidFill>
                  <a:schemeClr val="tx1"/>
                </a:solidFill>
              </a:rPr>
              <a:t>12</a:t>
            </a:r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 bwMode="auto">
          <a:xfrm>
            <a:off x="660718" y="226957"/>
            <a:ext cx="8303770" cy="709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Совместно с библиотекой организовали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ретро - выставку 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вещей советского периода ( январь- март 2021 г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ематическ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ий вечер, посвящённый юбилею М. Булгакова, громкие чтения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библиотеке (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май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2021 г)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5B69CE6F-F71C-439E-9666-57BC4AF2AF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0280" y="2506287"/>
            <a:ext cx="4286457" cy="324036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E2C80B32-A841-41BB-B7E2-8211097A987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27049" y="1829735"/>
            <a:ext cx="4647805" cy="3813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033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6553199" y="6356350"/>
            <a:ext cx="2451085" cy="365125"/>
          </a:xfrm>
        </p:spPr>
        <p:txBody>
          <a:bodyPr/>
          <a:lstStyle/>
          <a:p>
            <a:r>
              <a:rPr lang="ru-RU" b="1" dirty="0">
                <a:solidFill>
                  <a:schemeClr val="tx1"/>
                </a:solidFill>
              </a:rPr>
              <a:t>13</a:t>
            </a:r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6" name="Titre 1"/>
          <p:cNvSpPr txBox="1">
            <a:spLocks/>
          </p:cNvSpPr>
          <p:nvPr/>
        </p:nvSpPr>
        <p:spPr bwMode="auto">
          <a:xfrm>
            <a:off x="2615465" y="219133"/>
            <a:ext cx="6388820" cy="68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fontAlgn="auto">
              <a:spcAft>
                <a:spcPts val="0"/>
              </a:spcAft>
              <a:defRPr/>
            </a:pPr>
            <a:endParaRPr lang="fr-FR" sz="2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Titre 1"/>
          <p:cNvSpPr txBox="1">
            <a:spLocks/>
          </p:cNvSpPr>
          <p:nvPr/>
        </p:nvSpPr>
        <p:spPr bwMode="auto">
          <a:xfrm>
            <a:off x="539552" y="1"/>
            <a:ext cx="8209891" cy="1844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Наши пенсионеры приняли участие в районном онлайн- конкурсе</a:t>
            </a:r>
          </a:p>
          <a:p>
            <a:pPr fontAlgn="auto">
              <a:spcAft>
                <a:spcPts val="0"/>
              </a:spcAft>
              <a:defRPr/>
            </a:pP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 Алле, мы ищем таланты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29.10. 21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заняли в номинации «художественное слово» -1 место Гольцева Л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Н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., в номинации соло 3 место - Ткаченко Т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Ю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Диплом участника получила </a:t>
            </a:r>
            <a:endParaRPr lang="ru-RU" sz="1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ru-RU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Шишмарева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Л.С.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зажигательный цыганский танец.</a:t>
            </a:r>
            <a:endParaRPr lang="fr-FR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C0CD8A35-7F67-4C22-8E00-2ADFFDE112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2552" y="2636490"/>
            <a:ext cx="4605131" cy="345384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50E6F482-C160-4524-9C91-F4CB9FB30B7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224"/>
          <a:stretch/>
        </p:blipFill>
        <p:spPr>
          <a:xfrm rot="10800000">
            <a:off x="4404338" y="2962893"/>
            <a:ext cx="4297721" cy="2275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892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735350" cy="365125"/>
          </a:xfrm>
        </p:spPr>
        <p:txBody>
          <a:bodyPr/>
          <a:lstStyle/>
          <a:p>
            <a:r>
              <a:rPr lang="ru-RU" b="1" dirty="0">
                <a:solidFill>
                  <a:schemeClr val="tx1"/>
                </a:solidFill>
              </a:rPr>
              <a:t>8</a:t>
            </a:r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 bwMode="auto">
          <a:xfrm>
            <a:off x="611560" y="332656"/>
            <a:ext cx="8460658" cy="556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Поездка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Посольский дом-интернат с подарками, цветами, настольными играми, саженец рябины по заказу Фаины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Шайхнуровны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07.10.2020 г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17FADEB3-70BE-4914-B49D-E15007FD9DE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58" t="11975" r="-3079" b="12088"/>
          <a:stretch/>
        </p:blipFill>
        <p:spPr>
          <a:xfrm>
            <a:off x="755576" y="1700808"/>
            <a:ext cx="3467410" cy="4512502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0C47A9D5-40D2-4D3D-92B6-DE8D99A7C90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39984" y="2264871"/>
            <a:ext cx="4512501" cy="338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362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74361799-5BBE-47F5-99A0-5A17A260ED0C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87" b="30496"/>
          <a:stretch/>
        </p:blipFill>
        <p:spPr>
          <a:xfrm>
            <a:off x="827584" y="1700808"/>
            <a:ext cx="3467471" cy="2448272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6D74E995-1D44-4994-A129-D9C5764E9C1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399" b="30701"/>
          <a:stretch/>
        </p:blipFill>
        <p:spPr>
          <a:xfrm>
            <a:off x="2699792" y="4293096"/>
            <a:ext cx="3368972" cy="238969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E6563693-A0DD-4552-8F4B-56B4363535B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250" b="26025"/>
          <a:stretch/>
        </p:blipFill>
        <p:spPr>
          <a:xfrm>
            <a:off x="5220072" y="1556792"/>
            <a:ext cx="2993529" cy="25398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7544" y="404664"/>
            <a:ext cx="83529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Второй год принимаем участие в акции «</a:t>
            </a:r>
            <a:r>
              <a:rPr lang="ru-RU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Всебурятский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фестиваль </a:t>
            </a:r>
            <a:r>
              <a:rPr lang="ru-RU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бууз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 Разносим белую пищу (позы, молоко, зефир) одиноким пожилым людям. В этом году посетили 10 человек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800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8D114D8D-22A4-4DC6-B7F8-C87CA1C73E65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403648" y="1484784"/>
            <a:ext cx="6335838" cy="4896545"/>
          </a:xfrm>
        </p:spPr>
      </p:pic>
      <p:sp>
        <p:nvSpPr>
          <p:cNvPr id="3" name="TextBox 2"/>
          <p:cNvSpPr txBox="1"/>
          <p:nvPr/>
        </p:nvSpPr>
        <p:spPr>
          <a:xfrm>
            <a:off x="827584" y="476672"/>
            <a:ext cx="77768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 ко Дню города. Подарки будут вручены самым активным </a:t>
            </a: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неравнодушным жителям нашего города  (август 2021 г.)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8961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590800" cy="365125"/>
          </a:xfrm>
        </p:spPr>
        <p:txBody>
          <a:bodyPr/>
          <a:lstStyle/>
          <a:p>
            <a:r>
              <a:rPr lang="ru-RU" b="1" dirty="0">
                <a:solidFill>
                  <a:schemeClr val="tx1"/>
                </a:solidFill>
              </a:rPr>
              <a:t>9</a:t>
            </a:r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 bwMode="auto">
          <a:xfrm>
            <a:off x="827584" y="217528"/>
            <a:ext cx="7344816" cy="830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ru-RU" sz="1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Совет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ветеранов взял шефство над сквером им. Быстрых Б.С. (выращиваем рассаду, высаживаем, поливаем, пропалываем сорняки, убираем на зиму посадки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 Привлекаем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школьников и жителей города.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FB95D1D9-79EB-49C5-AC21-F39E9FCAEEB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11950" y="1920803"/>
            <a:ext cx="3397161" cy="2957171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BB7FE198-74D1-400C-8C42-D6D79D29CA2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t="-737" r="25303"/>
          <a:stretch/>
        </p:blipFill>
        <p:spPr>
          <a:xfrm rot="5400000">
            <a:off x="5516573" y="1037881"/>
            <a:ext cx="3510386" cy="3672408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93803384-CE56-43E5-993F-4DD07D53A7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72861" y="3039907"/>
            <a:ext cx="2837706" cy="2175732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3F8A843E-A3D8-4BEE-8FDF-F919FB07F6A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34476" y="3929633"/>
            <a:ext cx="2852936" cy="2139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473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590800" cy="365125"/>
          </a:xfrm>
        </p:spPr>
        <p:txBody>
          <a:bodyPr/>
          <a:lstStyle/>
          <a:p>
            <a:r>
              <a:rPr lang="ru-RU" b="1" dirty="0">
                <a:solidFill>
                  <a:schemeClr val="tx1"/>
                </a:solidFill>
              </a:rPr>
              <a:t>1</a:t>
            </a:r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6" name="Titre 1"/>
          <p:cNvSpPr txBox="1">
            <a:spLocks/>
          </p:cNvSpPr>
          <p:nvPr/>
        </p:nvSpPr>
        <p:spPr bwMode="auto">
          <a:xfrm>
            <a:off x="251520" y="-214968"/>
            <a:ext cx="8768078" cy="112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endParaRPr lang="ru-RU" sz="2800" b="1" i="1" dirty="0" smtClean="0">
              <a:solidFill>
                <a:srgbClr val="002060"/>
              </a:solidFill>
              <a:latin typeface="+mn-lt"/>
              <a:cs typeface="Times New Roman" panose="02020603050405020304" pitchFamily="18" charset="0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ru-RU" sz="2800" b="1" i="1" dirty="0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План </a:t>
            </a:r>
            <a:r>
              <a:rPr lang="ru-RU" sz="2800" b="1" i="1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работы совета ветеранов МО ГП «Бабушкинское»           на 2020-2021 г </a:t>
            </a:r>
            <a:endParaRPr lang="fr-FR" sz="2800" i="1" dirty="0">
              <a:solidFill>
                <a:srgbClr val="00206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3EC72EAB-6E71-4A0B-90BC-7553ED6C1DD8}"/>
              </a:ext>
            </a:extLst>
          </p:cNvPr>
          <p:cNvSpPr txBox="1"/>
          <p:nvPr/>
        </p:nvSpPr>
        <p:spPr>
          <a:xfrm>
            <a:off x="251520" y="548680"/>
            <a:ext cx="8621068" cy="58169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План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работы на 2020 год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/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1.Принять участие в мероприятии, посвященном 76 годовщине снятия блокады Ленинграда, поздравление участника ВОВ Колесникова Н.А. Участие в акции « Блокадный хлеб»- 25 января </a:t>
            </a: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2.Проведение открытого урока мужества, посвященного 20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летию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гибели в Чечне Долгова А.В.- 15 января</a:t>
            </a: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3.Принять участие в спортивном мероприятии « Лыжня России-2020» – март, апрель.</a:t>
            </a: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4.Проведение  проведению празднования 9 Мая: закупка, вручение подарков участникам ВОВ, труженикам тыла, детям войны                                                                                           -   май 2020 г</a:t>
            </a: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7.Принять участие в мероприятии, посвященном Дню Памяти и скорби – 22 июня.</a:t>
            </a: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8.Подготовка к мероприятию « День города» –август 2020 г.</a:t>
            </a: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9.Принять участие в онлайн –конкурсе « Урожай 2020»,-август</a:t>
            </a: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10.Посещение Посольского дома-интерната  ко «дню пожилого человека» –октябрь </a:t>
            </a: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11.Принимать участие в районных онлайн-выставках прикладного искусства среди граждан пенсионного возраста, онлайн-фестивале « Осеннее очарование» - октябрь.</a:t>
            </a: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12Провести мероприятие, посвященное Дню рождения Комсомола.- октябрь.</a:t>
            </a: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13.Поздравление пенсионеров-юбиляров с вручением подарков- ежемесячно.</a:t>
            </a: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14.Принимать участие в проведении вечеров отдыха, организовывать .</a:t>
            </a: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15.Принимать участие в проводимых мероприятиях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ТОСов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16.Принимать участие в поездках в театры, кино, заповедники ( по ситуации)</a:t>
            </a: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17.Принимать участие в волонтерском движении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2226782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590800" cy="365125"/>
          </a:xfrm>
        </p:spPr>
        <p:txBody>
          <a:bodyPr/>
          <a:lstStyle/>
          <a:p>
            <a:r>
              <a:rPr lang="ru-RU" b="1" dirty="0">
                <a:solidFill>
                  <a:schemeClr val="tx1"/>
                </a:solidFill>
              </a:rPr>
              <a:t>10</a:t>
            </a:r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BC329D26-E007-447B-9E9E-549663D02407}"/>
              </a:ext>
            </a:extLst>
          </p:cNvPr>
          <p:cNvSpPr txBox="1"/>
          <p:nvPr/>
        </p:nvSpPr>
        <p:spPr>
          <a:xfrm>
            <a:off x="611560" y="332656"/>
            <a:ext cx="78488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апреле 2020 г. по инициативе жителей города члены совета ветеранов приняли участие в пошиве многоразовых масок для предприятий города, для малоимущих граждан. Сшито и передано на предприятия 200 шт.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4FF292A9-36DE-4685-8B26-E4FC6611E39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71" b="16030"/>
          <a:stretch/>
        </p:blipFill>
        <p:spPr>
          <a:xfrm>
            <a:off x="709605" y="1807870"/>
            <a:ext cx="3797348" cy="4536504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1BC90A7D-FCCB-41B3-8BA3-02BBDE5FED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" t="13650" r="-206" b="5251"/>
          <a:stretch/>
        </p:blipFill>
        <p:spPr>
          <a:xfrm>
            <a:off x="5148064" y="1772815"/>
            <a:ext cx="3170769" cy="4571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811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439380" cy="365125"/>
          </a:xfrm>
        </p:spPr>
        <p:txBody>
          <a:bodyPr/>
          <a:lstStyle/>
          <a:p>
            <a:r>
              <a:rPr lang="ru-RU" b="1" dirty="0">
                <a:solidFill>
                  <a:schemeClr val="tx1"/>
                </a:solidFill>
              </a:rPr>
              <a:t>15</a:t>
            </a:r>
            <a:endParaRPr lang="fr-FR" b="1" dirty="0">
              <a:solidFill>
                <a:schemeClr val="tx1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B005CA79-EA43-48FE-8323-9BB748194B2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20" b="28601"/>
          <a:stretch/>
        </p:blipFill>
        <p:spPr>
          <a:xfrm>
            <a:off x="1403648" y="4511501"/>
            <a:ext cx="3169705" cy="217959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088045F7-4193-4021-BAA6-5766510E3C0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35" t="16389" r="-7435" b="19549"/>
          <a:stretch/>
        </p:blipFill>
        <p:spPr>
          <a:xfrm>
            <a:off x="5220072" y="4248140"/>
            <a:ext cx="2626626" cy="228738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8F7463A4-343C-40D7-8E01-ABA13667776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49" b="19145"/>
          <a:stretch/>
        </p:blipFill>
        <p:spPr>
          <a:xfrm>
            <a:off x="730093" y="963802"/>
            <a:ext cx="3231282" cy="343665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5C8BF8B2-DC11-4914-8087-499E6A58642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162576" y="804940"/>
            <a:ext cx="3778267" cy="28337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99592" y="404664"/>
            <a:ext cx="51874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Спортивная и оздоровительная работа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7887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439380" cy="365125"/>
          </a:xfrm>
        </p:spPr>
        <p:txBody>
          <a:bodyPr/>
          <a:lstStyle/>
          <a:p>
            <a:r>
              <a:rPr lang="ru-RU" b="1" dirty="0">
                <a:solidFill>
                  <a:schemeClr val="tx1"/>
                </a:solidFill>
              </a:rPr>
              <a:t>17</a:t>
            </a:r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0" name="Заголовок 9">
            <a:extLst>
              <a:ext uri="{FF2B5EF4-FFF2-40B4-BE49-F238E27FC236}">
                <a16:creationId xmlns:a16="http://schemas.microsoft.com/office/drawing/2014/main" xmlns="" id="{AB206FEB-08DF-4776-9A55-3D190CDC8F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5976" y="1700808"/>
            <a:ext cx="4608512" cy="4320480"/>
          </a:xfrm>
        </p:spPr>
        <p:txBody>
          <a:bodyPr>
            <a:noAutofit/>
          </a:bodyPr>
          <a:lstStyle/>
          <a:p>
            <a:pPr marL="0" indent="0" algn="l">
              <a:buNone/>
            </a:pPr>
            <a:r>
              <a:rPr lang="ru-RU" sz="2400" b="1" dirty="0" smtClean="0"/>
              <a:t>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инициативе члена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Совета ветеранов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Целовальниковой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Д.З. проведен в октябре 2021 г. осмотр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озеленения придомовых территорий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г. Бабушкин,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ручены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благодарственные письма горожанам и  памятные подарки. В смотре принимало участие 8 дворов.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DCC6EFE5-5A56-4226-9F80-5D2000699C9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88" b="19417"/>
          <a:stretch/>
        </p:blipFill>
        <p:spPr>
          <a:xfrm>
            <a:off x="323528" y="1196752"/>
            <a:ext cx="3787997" cy="4093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508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6553200" y="6326871"/>
            <a:ext cx="2590800" cy="365125"/>
          </a:xfrm>
        </p:spPr>
        <p:txBody>
          <a:bodyPr/>
          <a:lstStyle/>
          <a:p>
            <a:r>
              <a:rPr lang="ru-RU" b="1" dirty="0">
                <a:solidFill>
                  <a:schemeClr val="tx1"/>
                </a:solidFill>
              </a:rPr>
              <a:t>18</a:t>
            </a:r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6" name="Titre 1"/>
          <p:cNvSpPr txBox="1">
            <a:spLocks/>
          </p:cNvSpPr>
          <p:nvPr/>
        </p:nvSpPr>
        <p:spPr bwMode="auto">
          <a:xfrm>
            <a:off x="545118" y="285697"/>
            <a:ext cx="7871439" cy="119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fontAlgn="auto">
              <a:spcAft>
                <a:spcPts val="0"/>
              </a:spcAft>
              <a:defRPr/>
            </a:pPr>
            <a:endParaRPr lang="ru-RU" sz="18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 fontAlgn="auto">
              <a:spcAft>
                <a:spcPts val="0"/>
              </a:spcAft>
              <a:defRPr/>
            </a:pPr>
            <a:endParaRPr lang="ru-RU" sz="1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 fontAlgn="auto">
              <a:spcAft>
                <a:spcPts val="0"/>
              </a:spcAft>
              <a:defRPr/>
            </a:pPr>
            <a:endParaRPr lang="ru-RU" sz="18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 fontAlgn="auto">
              <a:spcAft>
                <a:spcPts val="0"/>
              </a:spcAft>
              <a:defRPr/>
            </a:pPr>
            <a:r>
              <a:rPr lang="ru-RU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Принимали </a:t>
            </a:r>
            <a:r>
              <a:rPr lang="ru-RU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онлайн конкурсах: « Урожай 2020» </a:t>
            </a:r>
            <a:r>
              <a:rPr lang="ru-RU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человек. Выставка </a:t>
            </a:r>
            <a:r>
              <a:rPr lang="ru-RU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прикладного искусства среди граждан пенсионного возраста </a:t>
            </a:r>
            <a:endParaRPr lang="ru-RU" sz="18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 fontAlgn="auto">
              <a:spcAft>
                <a:spcPts val="0"/>
              </a:spcAft>
              <a:defRPr/>
            </a:pPr>
            <a:r>
              <a:rPr lang="ru-RU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 </a:t>
            </a:r>
            <a:r>
              <a:rPr lang="ru-RU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Добрых рук мастерство» сентябрь 2020 </a:t>
            </a:r>
            <a:r>
              <a:rPr lang="ru-RU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г., онлайн-фестиваль </a:t>
            </a:r>
            <a:r>
              <a:rPr lang="ru-RU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декоративно-прикладного творчества людей старшего поколения Кабанского района  « Осеннее очарование» октябрь 2020г</a:t>
            </a:r>
            <a:r>
              <a:rPr lang="ru-RU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Призовое </a:t>
            </a:r>
            <a:r>
              <a:rPr lang="ru-RU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место Куклина Н.И., дипломы за участие </a:t>
            </a:r>
            <a:r>
              <a:rPr lang="ru-RU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Афанасенкова</a:t>
            </a:r>
            <a:r>
              <a:rPr lang="ru-RU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Т., </a:t>
            </a:r>
            <a:r>
              <a:rPr lang="ru-RU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Метешова</a:t>
            </a:r>
            <a:r>
              <a:rPr lang="ru-RU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А.</a:t>
            </a:r>
          </a:p>
          <a:p>
            <a:pPr algn="l" fontAlgn="auto">
              <a:spcAft>
                <a:spcPts val="0"/>
              </a:spcAft>
              <a:defRPr/>
            </a:pPr>
            <a:r>
              <a:rPr lang="ru-RU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ентябрь 2021 г. </a:t>
            </a:r>
            <a:r>
              <a:rPr lang="ru-RU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частвовали в видео конкурсе </a:t>
            </a:r>
            <a:r>
              <a:rPr lang="ru-RU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 Урожай 2021 г</a:t>
            </a:r>
            <a:r>
              <a:rPr lang="ru-RU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  </a:t>
            </a:r>
            <a:r>
              <a:rPr lang="ru-RU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Совета </a:t>
            </a:r>
            <a:r>
              <a:rPr lang="ru-RU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ветеранов 2 </a:t>
            </a:r>
            <a:r>
              <a:rPr lang="ru-RU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человека  </a:t>
            </a:r>
            <a:r>
              <a:rPr lang="ru-RU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заняли призовые места, получили дипломы, </a:t>
            </a:r>
            <a:r>
              <a:rPr lang="ru-RU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подарки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Залуцкая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Т. И 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Станкова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В.).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663CF32F-CB69-46CF-B2D2-C3BFDAAB89C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49551" y="2761188"/>
            <a:ext cx="1557257" cy="1167943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EEDC78A6-AF24-4124-931F-4AE37CA083B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55" t="569" r="30091" b="-569"/>
          <a:stretch/>
        </p:blipFill>
        <p:spPr>
          <a:xfrm rot="5400000">
            <a:off x="5539701" y="3877715"/>
            <a:ext cx="2481897" cy="3121156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67E8BA49-E409-4DA1-AD11-7489975E399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73" b="8921"/>
          <a:stretch/>
        </p:blipFill>
        <p:spPr>
          <a:xfrm>
            <a:off x="965249" y="2708920"/>
            <a:ext cx="3345208" cy="3909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623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555304" cy="365125"/>
          </a:xfrm>
        </p:spPr>
        <p:txBody>
          <a:bodyPr/>
          <a:lstStyle/>
          <a:p>
            <a:r>
              <a:rPr lang="ru-RU" b="1" dirty="0">
                <a:solidFill>
                  <a:schemeClr val="tx1"/>
                </a:solidFill>
              </a:rPr>
              <a:t>19</a:t>
            </a:r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6" name="Titre 1"/>
          <p:cNvSpPr txBox="1">
            <a:spLocks/>
          </p:cNvSpPr>
          <p:nvPr/>
        </p:nvSpPr>
        <p:spPr bwMode="auto">
          <a:xfrm>
            <a:off x="416439" y="260648"/>
            <a:ext cx="8352927" cy="514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ru-RU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Уборка </a:t>
            </a:r>
            <a:r>
              <a:rPr lang="ru-RU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мусора на берегу озера </a:t>
            </a:r>
            <a:r>
              <a:rPr lang="ru-RU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Байкал (2020 – 2021 гг.)</a:t>
            </a:r>
            <a:endParaRPr lang="fr-FR" sz="1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4FCCC98E-9C60-4C92-93C2-0039B343C3B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95351" y="1724563"/>
            <a:ext cx="5608664" cy="420649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3B4AE513-D716-4D91-BADB-26DDBBFAA1C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94255" y="1712767"/>
            <a:ext cx="5550152" cy="4162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676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483296" cy="365125"/>
          </a:xfrm>
        </p:spPr>
        <p:txBody>
          <a:bodyPr/>
          <a:lstStyle/>
          <a:p>
            <a:r>
              <a:rPr lang="ru-RU" b="1" dirty="0">
                <a:solidFill>
                  <a:schemeClr val="tx1"/>
                </a:solidFill>
              </a:rPr>
              <a:t>20</a:t>
            </a:r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6" name="Titre 1"/>
          <p:cNvSpPr txBox="1">
            <a:spLocks/>
          </p:cNvSpPr>
          <p:nvPr/>
        </p:nvSpPr>
        <p:spPr bwMode="auto">
          <a:xfrm>
            <a:off x="-34824" y="429143"/>
            <a:ext cx="9178823" cy="68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ru-RU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Сдача </a:t>
            </a:r>
            <a:r>
              <a:rPr lang="ru-RU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норм ГТО 10.10.2021 г</a:t>
            </a:r>
            <a:r>
              <a:rPr lang="ru-RU" sz="2800" b="1" dirty="0">
                <a:solidFill>
                  <a:srgbClr val="002060"/>
                </a:solidFill>
              </a:rPr>
              <a:t>.</a:t>
            </a:r>
            <a:endParaRPr lang="fr-FR" sz="2800" b="1" dirty="0">
              <a:solidFill>
                <a:srgbClr val="002060"/>
              </a:solidFill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556B1620-02A6-4271-9FC8-03EF1ABE29B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19909" y="2018711"/>
            <a:ext cx="4699619" cy="3524714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607B0AE5-FF38-43FE-ACF6-78D84D7AF10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88664" y="2060897"/>
            <a:ext cx="4794875" cy="3596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173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439380" cy="365125"/>
          </a:xfrm>
        </p:spPr>
        <p:txBody>
          <a:bodyPr/>
          <a:lstStyle/>
          <a:p>
            <a:r>
              <a:rPr lang="ru-RU" b="1" dirty="0">
                <a:solidFill>
                  <a:schemeClr val="tx1"/>
                </a:solidFill>
              </a:rPr>
              <a:t>21</a:t>
            </a:r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6" name="Titre 1"/>
          <p:cNvSpPr txBox="1">
            <a:spLocks/>
          </p:cNvSpPr>
          <p:nvPr/>
        </p:nvSpPr>
        <p:spPr bwMode="auto">
          <a:xfrm>
            <a:off x="323528" y="116632"/>
            <a:ext cx="8352928" cy="6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ru-RU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Приняли </a:t>
            </a:r>
            <a:r>
              <a:rPr lang="ru-RU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акции « Десант здоровья» 10.09.2021 г</a:t>
            </a:r>
            <a:endParaRPr lang="fr-FR" sz="1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4E1F34C3-0415-47FC-BCE7-EC4D65E6351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15" b="29236"/>
          <a:stretch/>
        </p:blipFill>
        <p:spPr>
          <a:xfrm>
            <a:off x="1287619" y="1010790"/>
            <a:ext cx="2104265" cy="1602933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D26F2588-E302-4273-A8BB-9CF1785809F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92" b="18952"/>
          <a:stretch/>
        </p:blipFill>
        <p:spPr>
          <a:xfrm>
            <a:off x="4660055" y="1196752"/>
            <a:ext cx="4042141" cy="473239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0E742581-569B-4D76-9889-1324BE4C1CC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94" b="25850"/>
          <a:stretch/>
        </p:blipFill>
        <p:spPr>
          <a:xfrm>
            <a:off x="611560" y="2924944"/>
            <a:ext cx="3456384" cy="3530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850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590800" cy="365125"/>
          </a:xfrm>
        </p:spPr>
        <p:txBody>
          <a:bodyPr/>
          <a:lstStyle/>
          <a:p>
            <a:r>
              <a:rPr lang="ru-RU" b="1" dirty="0">
                <a:solidFill>
                  <a:schemeClr val="tx1"/>
                </a:solidFill>
              </a:rPr>
              <a:t>39</a:t>
            </a:r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548680"/>
            <a:ext cx="8064896" cy="5688632"/>
          </a:xfrm>
        </p:spPr>
        <p:txBody>
          <a:bodyPr>
            <a:normAutofit/>
          </a:bodyPr>
          <a:lstStyle/>
          <a:p>
            <a:pPr algn="l"/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Своим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отчетом мы пытаемся показать, что наши активные пенсионеры не смотря ни на что живут интересной и полноценной жизнью, не теряют стремления жить, развиваться, делиться опытом, бороться с возрастными болячками и не стареть душой. 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От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имени Совета ветеранов г. Бабушкин всем вам хочется пожелать здоровья на долгие годы, терпения, оптимизма, благополучия и стабильности, домашнего уюта, покоя и радости.</a:t>
            </a:r>
            <a:b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Пусть всегда согревает вас любовь, внимание и забота ваших родных и близких.</a:t>
            </a:r>
            <a:r>
              <a:rPr lang="ru-RU" sz="2400" b="1" dirty="0">
                <a:solidFill>
                  <a:srgbClr val="002060"/>
                </a:solidFill>
              </a:rPr>
              <a:t/>
            </a:r>
            <a:br>
              <a:rPr lang="ru-RU" sz="2400" b="1" dirty="0">
                <a:solidFill>
                  <a:srgbClr val="002060"/>
                </a:solidFill>
              </a:rPr>
            </a:br>
            <a:endParaRPr lang="ru-RU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6331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0E803E71-EA14-42B9-BD58-73E9B29343F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187624" y="1268760"/>
            <a:ext cx="6356176" cy="2937480"/>
          </a:xfrm>
        </p:spPr>
        <p:txBody>
          <a:bodyPr>
            <a:normAutofit fontScale="77500" lnSpcReduction="20000"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 2020 год  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Посетили в феврале театр оперы и балета балет «Талисман  - 17 человек.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Бурятский драматический театр в марте ездили на спектакль «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Улейские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девушки» – 17 человек.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2021 год были организованы выезды по родному краю.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Июль Поездка в Иволгинский Дацан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Август. Поездка на Теплые озера.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Сентябрь. Поездка в Байкальский заповедник.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Октябрь. Поездка в Посольский монастырь.</a:t>
            </a:r>
          </a:p>
          <a:p>
            <a:pPr marL="0" indent="0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Всего в поездках побывало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94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чел.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051720" y="476672"/>
            <a:ext cx="39616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Туристическое направление работы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6040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699320" cy="365125"/>
          </a:xfrm>
        </p:spPr>
        <p:txBody>
          <a:bodyPr/>
          <a:lstStyle/>
          <a:p>
            <a:r>
              <a:rPr lang="ru-RU" b="1" dirty="0">
                <a:solidFill>
                  <a:schemeClr val="tx1"/>
                </a:solidFill>
              </a:rPr>
              <a:t>2</a:t>
            </a:r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332656"/>
            <a:ext cx="7488832" cy="5788015"/>
          </a:xfrm>
        </p:spPr>
        <p:txBody>
          <a:bodyPr>
            <a:normAutofit/>
          </a:bodyPr>
          <a:lstStyle/>
          <a:p>
            <a:pPr algn="l"/>
            <a:r>
              <a:rPr lang="ru-RU" sz="1800" dirty="0"/>
              <a:t/>
            </a:r>
            <a:br>
              <a:rPr lang="ru-RU" sz="1800" dirty="0"/>
            </a:br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6ACDB378-6247-4333-9454-FCE16F292B99}"/>
              </a:ext>
            </a:extLst>
          </p:cNvPr>
          <p:cNvSpPr txBox="1"/>
          <p:nvPr/>
        </p:nvSpPr>
        <p:spPr>
          <a:xfrm>
            <a:off x="251520" y="188640"/>
            <a:ext cx="8640960" cy="58169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План работы на 2021 год</a:t>
            </a:r>
            <a:r>
              <a:rPr lang="ru-RU" sz="1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/>
            <a:endParaRPr lang="ru-RU" sz="18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1.Проведение мероприятия, посвященного снятию блокады Ленинграда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 Поздравление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участника ВОВ Колесникова Н.А. -25 января.</a:t>
            </a: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2.Провести день памяти И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 В. Бабушкину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, возложить цветы, привлечь школьников. -31 января</a:t>
            </a: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3. Организовать в библиотеке ретро-выставку « Это было недавно, это было давно». .Выставку, посвященную «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Сагаалгану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», «Масленице». Выставку рукоделия в библиотеке- январь, февраль, март.</a:t>
            </a: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4. Проведение Бурятского фестиваля бууз.-февраль</a:t>
            </a: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5. Принять участие в спортивном мероприятии « Лыжня России -2021»- март –апрель</a:t>
            </a: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6.Принимать участие в районных, городских онлайн-конкурсах, фестивалях, выставках.</a:t>
            </a: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7. Принять участие в мероприятии по уборке мусора на берегу озеро Байкал -лето</a:t>
            </a: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8. Провести день пожилого человека.- октябрь</a:t>
            </a: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9.Посещение Посольского дома-интерната.</a:t>
            </a: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10.Провести акцию « Неделя доброты» – апрель</a:t>
            </a: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11. Принимать участие в субботниках</a:t>
            </a: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12.Публиковать материалы в СМИ.</a:t>
            </a: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13.Поздравление пенсионеров-юбиляров с вручением подарков      - ежемесячно.</a:t>
            </a: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14.Привлекать пенсионеров к активному отдыху « скандинавская ходьба»</a:t>
            </a: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15.Шефство над сквером им. Быстрых Б.С.- весна, лето, осень.</a:t>
            </a: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16.Принять участие в подготовке к 9 Мая: закупка, вручение подарков участникам ВОВ, труженикам тыла, детям войны.</a:t>
            </a: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17.Принимать участие в поездках по родному краю ( по ситуации)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2125237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590800" cy="365125"/>
          </a:xfrm>
        </p:spPr>
        <p:txBody>
          <a:bodyPr/>
          <a:lstStyle/>
          <a:p>
            <a:r>
              <a:rPr lang="ru-RU" b="1" dirty="0">
                <a:solidFill>
                  <a:schemeClr val="tx1"/>
                </a:solidFill>
              </a:rPr>
              <a:t>3</a:t>
            </a:r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3"/>
          </p:nvPr>
        </p:nvSpPr>
        <p:spPr>
          <a:xfrm>
            <a:off x="467545" y="332656"/>
            <a:ext cx="8424935" cy="6120680"/>
          </a:xfrm>
        </p:spPr>
        <p:txBody>
          <a:bodyPr rtlCol="0">
            <a:normAutofit fontScale="25000" lnSpcReduction="20000"/>
          </a:bodyPr>
          <a:lstStyle/>
          <a:p>
            <a:pPr marL="45720" indent="0" algn="ctr">
              <a:buNone/>
            </a:pPr>
            <a:r>
              <a:rPr lang="ru-RU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ru-RU" sz="7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 Совета ветеранов </a:t>
            </a:r>
            <a:endParaRPr lang="ru-RU" sz="7200" b="1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 algn="ctr">
              <a:buNone/>
            </a:pPr>
            <a:r>
              <a:rPr lang="ru-RU" sz="7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</a:t>
            </a:r>
            <a:r>
              <a:rPr lang="ru-RU" sz="7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Бабушкин за период 2020-2021 </a:t>
            </a:r>
            <a:r>
              <a:rPr lang="ru-RU" sz="7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гг.</a:t>
            </a:r>
            <a:endParaRPr lang="ru-RU" sz="72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6400" b="1" dirty="0"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Вся практическая деятельность Совета ветеранов строится в соответствии с Уставом Всероссийской общественной ветеранской организации, с учетом решений Республиканского, районного Совета ветеранов.</a:t>
            </a:r>
          </a:p>
          <a:p>
            <a:pPr marL="0" indent="0">
              <a:buNone/>
            </a:pPr>
            <a:r>
              <a:rPr lang="ru-RU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Свою работу Совет ветеранов строит в тесном взаимодействии с социальными партнерами:</a:t>
            </a:r>
          </a:p>
          <a:p>
            <a:pPr marL="0" indent="0">
              <a:buNone/>
            </a:pPr>
            <a:r>
              <a:rPr lang="ru-RU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-Администрацией МО ГП «Бабушкинское»</a:t>
            </a:r>
          </a:p>
          <a:p>
            <a:pPr marL="0" indent="0">
              <a:buNone/>
            </a:pPr>
            <a:r>
              <a:rPr lang="ru-RU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-Советом депутатов города</a:t>
            </a:r>
          </a:p>
          <a:p>
            <a:pPr marL="0" indent="0">
              <a:buNone/>
            </a:pPr>
            <a:r>
              <a:rPr lang="ru-RU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-Городской библиотекой</a:t>
            </a:r>
          </a:p>
          <a:p>
            <a:pPr marL="0" indent="0">
              <a:buNone/>
            </a:pPr>
            <a:r>
              <a:rPr lang="ru-RU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-Историко-краеведческим городским музеем г. Бабушкин</a:t>
            </a:r>
          </a:p>
          <a:p>
            <a:pPr marL="0" indent="0">
              <a:buNone/>
            </a:pPr>
            <a:r>
              <a:rPr lang="ru-RU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МАОУ </a:t>
            </a:r>
            <a:r>
              <a:rPr lang="ru-RU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6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Мысовская</a:t>
            </a:r>
            <a:r>
              <a:rPr lang="ru-RU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СОШ №56»</a:t>
            </a:r>
          </a:p>
          <a:p>
            <a:pPr marL="0" indent="0">
              <a:buNone/>
            </a:pPr>
            <a:r>
              <a:rPr lang="ru-RU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-Предприятиями города</a:t>
            </a:r>
          </a:p>
          <a:p>
            <a:pPr marL="0" indent="0">
              <a:buNone/>
            </a:pPr>
            <a:r>
              <a:rPr lang="ru-RU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-Ассоциацией ТОС МО ГП «Бабушкинское»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ru-RU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Основными направлениями нашей деятельности являются:</a:t>
            </a:r>
          </a:p>
          <a:p>
            <a:pPr fontAlgn="auto">
              <a:spcAft>
                <a:spcPts val="0"/>
              </a:spcAft>
              <a:defRPr/>
            </a:pPr>
            <a:r>
              <a:rPr lang="ru-RU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Патриотическое, духовно-нравственное воспитание подрастающего поколения;</a:t>
            </a:r>
          </a:p>
          <a:p>
            <a:pPr fontAlgn="auto">
              <a:spcAft>
                <a:spcPts val="0"/>
              </a:spcAft>
              <a:defRPr/>
            </a:pPr>
            <a:r>
              <a:rPr lang="ru-RU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Социальная защита пенсионеров;</a:t>
            </a:r>
          </a:p>
          <a:p>
            <a:pPr fontAlgn="auto">
              <a:spcAft>
                <a:spcPts val="0"/>
              </a:spcAft>
              <a:defRPr/>
            </a:pPr>
            <a:r>
              <a:rPr lang="ru-RU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Культурно-массовое направление;</a:t>
            </a:r>
          </a:p>
          <a:p>
            <a:pPr fontAlgn="auto">
              <a:spcAft>
                <a:spcPts val="0"/>
              </a:spcAft>
              <a:defRPr/>
            </a:pPr>
            <a:r>
              <a:rPr lang="ru-RU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Спортивное направление;</a:t>
            </a:r>
          </a:p>
          <a:p>
            <a:pPr fontAlgn="auto">
              <a:spcAft>
                <a:spcPts val="0"/>
              </a:spcAft>
              <a:defRPr/>
            </a:pPr>
            <a:r>
              <a:rPr lang="ru-RU" sz="6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Туристическое направление</a:t>
            </a:r>
          </a:p>
          <a:p>
            <a:pPr fontAlgn="auto">
              <a:spcAft>
                <a:spcPts val="0"/>
              </a:spcAft>
              <a:defRPr/>
            </a:pPr>
            <a:endParaRPr lang="fr-FR" sz="1600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0368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439380" cy="365125"/>
          </a:xfrm>
        </p:spPr>
        <p:txBody>
          <a:bodyPr/>
          <a:lstStyle/>
          <a:p>
            <a:r>
              <a:rPr lang="ru-RU" b="1" dirty="0">
                <a:solidFill>
                  <a:schemeClr val="tx1"/>
                </a:solidFill>
              </a:rPr>
              <a:t>14</a:t>
            </a:r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19" y="1297699"/>
            <a:ext cx="8611149" cy="5371661"/>
          </a:xfrm>
        </p:spPr>
        <p:txBody>
          <a:bodyPr/>
          <a:lstStyle/>
          <a:p>
            <a:pPr algn="l"/>
            <a:r>
              <a:rPr lang="ru-RU" sz="2000" b="1" dirty="0">
                <a:latin typeface="+mn-lt"/>
                <a:cs typeface="Times New Roman" panose="02020603050405020304" pitchFamily="18" charset="0"/>
              </a:rPr>
              <a:t/>
            </a:r>
            <a:br>
              <a:rPr lang="ru-RU" sz="2000" b="1" dirty="0">
                <a:latin typeface="+mn-lt"/>
                <a:cs typeface="Times New Roman" panose="02020603050405020304" pitchFamily="18" charset="0"/>
              </a:rPr>
            </a:br>
            <a:r>
              <a:rPr lang="ru-RU" sz="2000" dirty="0">
                <a:latin typeface="+mn-lt"/>
                <a:cs typeface="Times New Roman" panose="02020603050405020304" pitchFamily="18" charset="0"/>
              </a:rPr>
              <a:t>Статистические данные на 01.11.21 г.:</a:t>
            </a:r>
            <a:br>
              <a:rPr lang="ru-RU" sz="2000" dirty="0">
                <a:latin typeface="+mn-lt"/>
                <a:cs typeface="Times New Roman" panose="02020603050405020304" pitchFamily="18" charset="0"/>
              </a:rPr>
            </a:br>
            <a:r>
              <a:rPr lang="ru-RU" sz="2000" dirty="0">
                <a:latin typeface="+mn-lt"/>
                <a:cs typeface="Times New Roman" panose="02020603050405020304" pitchFamily="18" charset="0"/>
              </a:rPr>
              <a:t>Общее количество пенсионеров состоящих на учете- 1 </a:t>
            </a:r>
            <a:r>
              <a:rPr lang="ru-RU" sz="2000" dirty="0" smtClean="0">
                <a:latin typeface="+mn-lt"/>
                <a:cs typeface="Times New Roman" panose="02020603050405020304" pitchFamily="18" charset="0"/>
              </a:rPr>
              <a:t>028 </a:t>
            </a:r>
            <a:r>
              <a:rPr lang="ru-RU" sz="2000" dirty="0">
                <a:latin typeface="+mn-lt"/>
                <a:cs typeface="Times New Roman" panose="02020603050405020304" pitchFamily="18" charset="0"/>
              </a:rPr>
              <a:t>.</a:t>
            </a:r>
            <a:br>
              <a:rPr lang="ru-RU" sz="2000" dirty="0">
                <a:latin typeface="+mn-lt"/>
                <a:cs typeface="Times New Roman" panose="02020603050405020304" pitchFamily="18" charset="0"/>
              </a:rPr>
            </a:br>
            <a:r>
              <a:rPr lang="ru-RU" sz="2000" dirty="0">
                <a:latin typeface="+mn-lt"/>
                <a:cs typeface="Times New Roman" panose="02020603050405020304" pitchFamily="18" charset="0"/>
              </a:rPr>
              <a:t>Из них</a:t>
            </a:r>
            <a:br>
              <a:rPr lang="ru-RU" sz="2000" dirty="0">
                <a:latin typeface="+mn-lt"/>
                <a:cs typeface="Times New Roman" panose="02020603050405020304" pitchFamily="18" charset="0"/>
              </a:rPr>
            </a:br>
            <a:r>
              <a:rPr lang="ru-RU" sz="2000" dirty="0">
                <a:latin typeface="+mn-lt"/>
                <a:cs typeface="Times New Roman" panose="02020603050405020304" pitchFamily="18" charset="0"/>
              </a:rPr>
              <a:t>-ветеранов ВОВ – 2</a:t>
            </a:r>
            <a:br>
              <a:rPr lang="ru-RU" sz="2000" dirty="0">
                <a:latin typeface="+mn-lt"/>
                <a:cs typeface="Times New Roman" panose="02020603050405020304" pitchFamily="18" charset="0"/>
              </a:rPr>
            </a:br>
            <a:r>
              <a:rPr lang="ru-RU" sz="2000" dirty="0">
                <a:latin typeface="+mn-lt"/>
                <a:cs typeface="Times New Roman" panose="02020603050405020304" pitchFamily="18" charset="0"/>
              </a:rPr>
              <a:t>-вдов участников ВОВ, </a:t>
            </a:r>
            <a:r>
              <a:rPr lang="ru-RU" sz="2000" dirty="0">
                <a:cs typeface="Times New Roman" panose="02020603050405020304" pitchFamily="18" charset="0"/>
              </a:rPr>
              <a:t>тружеников тыла-</a:t>
            </a:r>
            <a:r>
              <a:rPr lang="ru-RU" sz="2000" dirty="0">
                <a:latin typeface="+mn-lt"/>
                <a:cs typeface="Times New Roman" panose="02020603050405020304" pitchFamily="18" charset="0"/>
              </a:rPr>
              <a:t>- 8</a:t>
            </a:r>
            <a:br>
              <a:rPr lang="ru-RU" sz="2000" dirty="0">
                <a:latin typeface="+mn-lt"/>
                <a:cs typeface="Times New Roman" panose="02020603050405020304" pitchFamily="18" charset="0"/>
              </a:rPr>
            </a:br>
            <a:r>
              <a:rPr lang="ru-RU" sz="2000" dirty="0">
                <a:latin typeface="+mn-lt"/>
                <a:cs typeface="Times New Roman" panose="02020603050405020304" pitchFamily="18" charset="0"/>
              </a:rPr>
              <a:t>-детей войны-126</a:t>
            </a:r>
            <a:br>
              <a:rPr lang="ru-RU" sz="2000" dirty="0">
                <a:latin typeface="+mn-lt"/>
                <a:cs typeface="Times New Roman" panose="02020603050405020304" pitchFamily="18" charset="0"/>
              </a:rPr>
            </a:br>
            <a:r>
              <a:rPr lang="ru-RU" sz="2000" dirty="0">
                <a:latin typeface="+mn-lt"/>
                <a:cs typeface="Times New Roman" panose="02020603050405020304" pitchFamily="18" charset="0"/>
              </a:rPr>
              <a:t>-инвалидов - 251</a:t>
            </a:r>
            <a:br>
              <a:rPr lang="ru-RU" sz="2000" dirty="0">
                <a:latin typeface="+mn-lt"/>
                <a:cs typeface="Times New Roman" panose="02020603050405020304" pitchFamily="18" charset="0"/>
              </a:rPr>
            </a:br>
            <a:r>
              <a:rPr lang="ru-RU" sz="2000" dirty="0">
                <a:latin typeface="+mn-lt"/>
                <a:cs typeface="Times New Roman" panose="02020603050405020304" pitchFamily="18" charset="0"/>
              </a:rPr>
              <a:t>-долгожителей (90 и старше)- 15</a:t>
            </a:r>
            <a:br>
              <a:rPr lang="ru-RU" sz="2000" dirty="0">
                <a:latin typeface="+mn-lt"/>
                <a:cs typeface="Times New Roman" panose="02020603050405020304" pitchFamily="18" charset="0"/>
              </a:rPr>
            </a:br>
            <a:r>
              <a:rPr lang="ru-RU" sz="2000" dirty="0">
                <a:latin typeface="+mn-lt"/>
                <a:cs typeface="Times New Roman" panose="02020603050405020304" pitchFamily="18" charset="0"/>
              </a:rPr>
              <a:t>-репрессированных-6</a:t>
            </a:r>
            <a:r>
              <a:rPr lang="ru-RU" dirty="0"/>
              <a:t/>
            </a:r>
            <a:br>
              <a:rPr lang="ru-RU" dirty="0"/>
            </a:br>
            <a:r>
              <a:rPr lang="ru-RU" sz="2000" dirty="0"/>
              <a:t>Кроме того количество </a:t>
            </a:r>
            <a:r>
              <a:rPr lang="ru-RU" sz="2000" dirty="0" err="1"/>
              <a:t>количество</a:t>
            </a:r>
            <a:r>
              <a:rPr lang="ru-RU" sz="2000" dirty="0"/>
              <a:t> участников боевых действий (интернационалистов) 23 человека.</a:t>
            </a:r>
          </a:p>
        </p:txBody>
      </p:sp>
      <p:sp>
        <p:nvSpPr>
          <p:cNvPr id="6" name="Titre 1"/>
          <p:cNvSpPr txBox="1">
            <a:spLocks/>
          </p:cNvSpPr>
          <p:nvPr/>
        </p:nvSpPr>
        <p:spPr bwMode="auto">
          <a:xfrm>
            <a:off x="633069" y="608111"/>
            <a:ext cx="8229600" cy="68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ru-RU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Отчет о результатах деятельности ветеранской организации, направленной на социальную защиту ветеранов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fr-FR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9141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699320" cy="365125"/>
          </a:xfrm>
        </p:spPr>
        <p:txBody>
          <a:bodyPr/>
          <a:lstStyle/>
          <a:p>
            <a:r>
              <a:rPr lang="ru-RU" b="1" dirty="0">
                <a:solidFill>
                  <a:schemeClr val="tx1"/>
                </a:solidFill>
              </a:rPr>
              <a:t>4</a:t>
            </a:r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491566" y="569428"/>
            <a:ext cx="6388820" cy="267284"/>
          </a:xfrm>
        </p:spPr>
        <p:txBody>
          <a:bodyPr rtlCol="0">
            <a:noAutofit/>
          </a:bodyPr>
          <a:lstStyle/>
          <a:p>
            <a:pPr marL="0" indent="0" algn="l" fontAlgn="auto">
              <a:spcAft>
                <a:spcPts val="0"/>
              </a:spcAft>
              <a:buNone/>
              <a:defRPr/>
            </a:pPr>
            <a:r>
              <a:rPr lang="ru-RU" sz="18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Организационная работа</a:t>
            </a:r>
            <a:r>
              <a:rPr lang="ru-RU" sz="24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fr-FR" sz="2400" i="1" dirty="0">
              <a:solidFill>
                <a:schemeClr val="tx2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3"/>
          </p:nvPr>
        </p:nvSpPr>
        <p:spPr>
          <a:xfrm>
            <a:off x="395536" y="1052736"/>
            <a:ext cx="8352928" cy="5112568"/>
          </a:xfrm>
        </p:spPr>
        <p:txBody>
          <a:bodyPr rtlCol="0">
            <a:normAutofit fontScale="40000" lnSpcReduction="20000"/>
          </a:bodyPr>
          <a:lstStyle/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4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совет ветеранов на начало 2020 г. входило 15 человек. На конец 2021 г-13 человек.</a:t>
            </a:r>
          </a:p>
          <a:p>
            <a:pPr marL="0" indent="0">
              <a:buNone/>
            </a:pPr>
            <a:r>
              <a:rPr lang="ru-RU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Ответственные по направлениям работы:</a:t>
            </a:r>
          </a:p>
          <a:p>
            <a:pPr marL="0" indent="0">
              <a:buNone/>
            </a:pPr>
            <a:r>
              <a:rPr lang="ru-RU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Патриотическое направление:               -Станкова В.Е., Аверина Е.А.</a:t>
            </a:r>
          </a:p>
          <a:p>
            <a:pPr marL="0" indent="0">
              <a:buNone/>
            </a:pPr>
            <a:r>
              <a:rPr lang="ru-RU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-Культурно-массовое                                -Хлынова Н.И., </a:t>
            </a:r>
            <a:r>
              <a:rPr lang="ru-RU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Найдич</a:t>
            </a:r>
            <a:r>
              <a:rPr lang="ru-RU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Л.В.</a:t>
            </a:r>
          </a:p>
          <a:p>
            <a:pPr marL="0" indent="0">
              <a:buNone/>
            </a:pPr>
            <a:r>
              <a:rPr lang="ru-RU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-Социальное                                               - Мурзина Н.Г., Коваль Е.А., Маньков И.И., Воробьева              Т.Г., Тютина Л.Т.</a:t>
            </a:r>
          </a:p>
          <a:p>
            <a:pPr marL="0" indent="0">
              <a:buNone/>
            </a:pPr>
            <a:r>
              <a:rPr lang="ru-RU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Спортивно-оздоровительное               - Басс А.П.,  </a:t>
            </a:r>
            <a:r>
              <a:rPr lang="ru-RU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Ромахова</a:t>
            </a:r>
            <a:r>
              <a:rPr lang="ru-RU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Л.Ю.</a:t>
            </a:r>
          </a:p>
          <a:p>
            <a:pPr marL="0" indent="0">
              <a:buNone/>
            </a:pPr>
            <a:r>
              <a:rPr lang="ru-RU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Туристическое направление                  - </a:t>
            </a:r>
            <a:r>
              <a:rPr lang="ru-RU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Целовальникова</a:t>
            </a:r>
            <a:r>
              <a:rPr lang="ru-RU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Д.З., </a:t>
            </a:r>
            <a:r>
              <a:rPr lang="ru-RU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Залуцкая</a:t>
            </a:r>
            <a:r>
              <a:rPr lang="ru-RU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Т.В.</a:t>
            </a:r>
          </a:p>
          <a:p>
            <a:pPr marL="0" indent="0">
              <a:buNone/>
            </a:pPr>
            <a:r>
              <a:rPr lang="ru-RU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-Общая организационная работа проводится председателем Совета ветеранов Станковой В.Е.</a:t>
            </a:r>
          </a:p>
          <a:p>
            <a:pPr marL="0" indent="0">
              <a:buNone/>
            </a:pPr>
            <a:r>
              <a:rPr lang="ru-RU" sz="4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В </a:t>
            </a:r>
            <a:r>
              <a:rPr lang="ru-RU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данном составе совет  ветеранов действует с января 2020 года.</a:t>
            </a:r>
          </a:p>
          <a:p>
            <a:pPr marL="0" indent="0">
              <a:buNone/>
            </a:pPr>
            <a:r>
              <a:rPr lang="ru-RU" sz="4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За </a:t>
            </a:r>
            <a:r>
              <a:rPr lang="ru-RU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период 2020-2021 гг. проведено 4 заседания в связи с ограничительными мерами.</a:t>
            </a:r>
          </a:p>
          <a:p>
            <a:pPr marL="0" indent="0">
              <a:buNone/>
            </a:pPr>
            <a:r>
              <a:rPr lang="ru-RU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r>
              <a:rPr lang="ru-RU" sz="4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Работа </a:t>
            </a:r>
            <a:r>
              <a:rPr lang="ru-RU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Совета ветеранов строится в соответствии с утвержденным планом на текущий год.</a:t>
            </a:r>
          </a:p>
          <a:p>
            <a:pPr fontAlgn="auto">
              <a:spcAft>
                <a:spcPts val="0"/>
              </a:spcAft>
              <a:defRPr/>
            </a:pPr>
            <a:endParaRPr lang="fr-FR" sz="25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7069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735350" cy="365125"/>
          </a:xfrm>
        </p:spPr>
        <p:txBody>
          <a:bodyPr/>
          <a:lstStyle/>
          <a:p>
            <a:r>
              <a:rPr lang="ru-RU" b="1" dirty="0">
                <a:solidFill>
                  <a:schemeClr val="tx1"/>
                </a:solidFill>
              </a:rPr>
              <a:t>5</a:t>
            </a:r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 bwMode="auto">
          <a:xfrm>
            <a:off x="76029" y="184573"/>
            <a:ext cx="8921054" cy="770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Патриотическое и нравственное </a:t>
            </a:r>
            <a:b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воспитание подрастающего поколения</a:t>
            </a:r>
          </a:p>
        </p:txBody>
      </p:sp>
      <p:sp>
        <p:nvSpPr>
          <p:cNvPr id="12" name="Espace réservé du contenu 2"/>
          <p:cNvSpPr txBox="1">
            <a:spLocks/>
          </p:cNvSpPr>
          <p:nvPr/>
        </p:nvSpPr>
        <p:spPr bwMode="auto">
          <a:xfrm>
            <a:off x="547490" y="3789039"/>
            <a:ext cx="8229600" cy="576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fontScale="85000" lnSpcReduction="10000"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None/>
              <a:defRPr/>
            </a:pPr>
            <a:r>
              <a:rPr lang="ru-RU" sz="1800" dirty="0"/>
              <a:t>1</a:t>
            </a:r>
            <a:r>
              <a:rPr lang="en-US" sz="1800" dirty="0"/>
              <a:t>5 </a:t>
            </a:r>
            <a:r>
              <a:rPr lang="ru-RU" sz="1800" dirty="0"/>
              <a:t>января 2020 г- открытый урок мужества о нашем земляке, Долгове А.В. погибшем в Чечне 20 лет назад, награжденном орденом « Мужества» посмертно. </a:t>
            </a:r>
            <a:endParaRPr lang="fr-FR" sz="1800" dirty="0"/>
          </a:p>
        </p:txBody>
      </p:sp>
      <p:sp>
        <p:nvSpPr>
          <p:cNvPr id="7" name="Espace réservé du contenu 2"/>
          <p:cNvSpPr txBox="1">
            <a:spLocks/>
          </p:cNvSpPr>
          <p:nvPr/>
        </p:nvSpPr>
        <p:spPr bwMode="auto">
          <a:xfrm>
            <a:off x="146947" y="1463498"/>
            <a:ext cx="8229600" cy="453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endParaRPr lang="fr-FR" sz="1800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01F81271-51BA-4ABF-B7C4-F7FF27AD3A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489" y="980728"/>
            <a:ext cx="3610105" cy="257444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734A413F-1C5A-4670-A0BF-7BFC4A4BBDD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8664" y="980728"/>
            <a:ext cx="3795785" cy="2604906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ED27E126-E024-4BF9-A694-4FC4F8DEBF8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2023" y="4404779"/>
            <a:ext cx="3614153" cy="2355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892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EAFFA7F1-7852-4608-98CA-AAFA8A7B283E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90" b="14250"/>
          <a:stretch/>
        </p:blipFill>
        <p:spPr>
          <a:xfrm>
            <a:off x="1057873" y="1196752"/>
            <a:ext cx="1800200" cy="1828728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47CECB9C-F344-40BB-8EA4-F7438CF7FB7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" t="28955" r="-259" b="29312"/>
          <a:stretch/>
        </p:blipFill>
        <p:spPr>
          <a:xfrm>
            <a:off x="245185" y="3353477"/>
            <a:ext cx="3425577" cy="254151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1520EBED-8896-436C-8D25-037AE151E61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26" b="28560"/>
          <a:stretch/>
        </p:blipFill>
        <p:spPr>
          <a:xfrm>
            <a:off x="3804693" y="1700808"/>
            <a:ext cx="5172146" cy="395015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91680" y="332656"/>
            <a:ext cx="69369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акции «Блокадный хлеб» 27.01.2020 г.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5683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33A16BEB-D687-432D-8AE6-2E0660BB5E5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47" y="1112550"/>
            <a:ext cx="2987825" cy="225548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66648AA6-497C-4E9F-88F1-E17001206C6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101270"/>
            <a:ext cx="3456384" cy="226675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856859C4-BE93-4DAA-88A2-A51C79B5E85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059832" y="4116356"/>
            <a:ext cx="3654152" cy="262501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54DF221-AB82-43B3-92F7-83D4AF076730}"/>
              </a:ext>
            </a:extLst>
          </p:cNvPr>
          <p:cNvSpPr txBox="1"/>
          <p:nvPr/>
        </p:nvSpPr>
        <p:spPr>
          <a:xfrm>
            <a:off x="611560" y="404664"/>
            <a:ext cx="80648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День памяти революционера 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И. В. Бабушкина</a:t>
            </a:r>
          </a:p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январь 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г. (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привлечение школьников)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EA975F8-A2FB-4D55-B2CE-112552753834}"/>
              </a:ext>
            </a:extLst>
          </p:cNvPr>
          <p:cNvSpPr txBox="1"/>
          <p:nvPr/>
        </p:nvSpPr>
        <p:spPr>
          <a:xfrm>
            <a:off x="1259632" y="3368031"/>
            <a:ext cx="74168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Возложение цветов к мемориалу воинам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мысовчанам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погибшим в годы ВОВ.</a:t>
            </a:r>
          </a:p>
        </p:txBody>
      </p:sp>
    </p:spTree>
    <p:extLst>
      <p:ext uri="{BB962C8B-B14F-4D97-AF65-F5344CB8AC3E}">
        <p14:creationId xmlns:p14="http://schemas.microsoft.com/office/powerpoint/2010/main" val="1933457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1635</TotalTime>
  <Words>1586</Words>
  <Application>Microsoft Office PowerPoint</Application>
  <PresentationFormat>Экран (4:3)</PresentationFormat>
  <Paragraphs>174</Paragraphs>
  <Slides>28</Slides>
  <Notes>22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Воздушный поток</vt:lpstr>
      <vt:lpstr>Презентация PowerPoint</vt:lpstr>
      <vt:lpstr>Презентация PowerPoint</vt:lpstr>
      <vt:lpstr> </vt:lpstr>
      <vt:lpstr>Презентация PowerPoint</vt:lpstr>
      <vt:lpstr> Статистические данные на 01.11.21 г.: Общее количество пенсионеров состоящих на учете- 1 028 . Из них -ветеранов ВОВ – 2 -вдов участников ВОВ, тружеников тыла-- 8 -детей войны-126 -инвалидов - 251 -долгожителей (90 и старше)- 15 -репрессированных-6 Кроме того количество количество участников боевых действий (интернационалистов) 23 человека.</vt:lpstr>
      <vt:lpstr>Организационная работа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Культурно-досуговая работа Совета ветеранов строится в тесном взаимодействии с администрацией поселения, учреждениями культуры района, образовательными организациями, носит плановый и систематический характер и направлена на :  * вовлечение пожилых людей в активную культурно-творческую деятельность;  * совершенствование организации досуга и удовлетворение духовных запросов пожилых людей, обеспечение преемственности исторического, культурного наследия от старшего поколения молодым, детям.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По инициативе члена Совета ветеранов Целовальниковой Д.З. проведен в октябре 2021 г. осмотр озеленения придомовых территорий  г. Бабушкин, вручены благодарственные письма горожанам и  памятные подарки. В смотре принимало участие 8 дворов.</vt:lpstr>
      <vt:lpstr>Презентация PowerPoint</vt:lpstr>
      <vt:lpstr>Презентация PowerPoint</vt:lpstr>
      <vt:lpstr>Презентация PowerPoint</vt:lpstr>
      <vt:lpstr>Презентация PowerPoint</vt:lpstr>
      <vt:lpstr>   Своим отчетом мы пытаемся показать, что наши активные пенсионеры не смотря ни на что живут интересной и полноценной жизнью, не теряют стремления жить, развиваться, делиться опытом, бороться с возрастными болячками и не стареть душой.      От имени Совета ветеранов г. Бабушкин всем вам хочется пожелать здоровья на долгие годы, терпения, оптимизма, благополучия и стабильности, домашнего уюта, покоя и радости. Пусть всегда согревает вас любовь, внимание и забота ваших родных и близких. 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Raisa Ctankova</dc:creator>
  <cp:lastModifiedBy>Microsoft</cp:lastModifiedBy>
  <cp:revision>164</cp:revision>
  <dcterms:created xsi:type="dcterms:W3CDTF">2019-11-16T02:10:35Z</dcterms:created>
  <dcterms:modified xsi:type="dcterms:W3CDTF">2021-11-16T03:05:02Z</dcterms:modified>
</cp:coreProperties>
</file>